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7" r:id="rId3"/>
    <p:sldId id="258" r:id="rId4"/>
    <p:sldId id="259" r:id="rId5"/>
    <p:sldId id="260"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1" d="100"/>
          <a:sy n="71" d="100"/>
        </p:scale>
        <p:origin x="-1064"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printerSettings" Target="printerSettings/printerSettings1.bin"/><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GB"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GB" smtClean="0"/>
              <a:t>Click to edit Master subtitle style</a:t>
            </a:r>
            <a:endParaRPr lang="en-US" dirty="0"/>
          </a:p>
        </p:txBody>
      </p:sp>
      <p:sp>
        <p:nvSpPr>
          <p:cNvPr id="4" name="Date Placeholder 3"/>
          <p:cNvSpPr>
            <a:spLocks noGrp="1"/>
          </p:cNvSpPr>
          <p:nvPr>
            <p:ph type="dt" sz="half" idx="10"/>
          </p:nvPr>
        </p:nvSpPr>
        <p:spPr/>
        <p:txBody>
          <a:bodyPr/>
          <a:lstStyle/>
          <a:p>
            <a:fld id="{7C3A5034-978E-6242-B734-5ADEDA49A7AB}" type="datetimeFigureOut">
              <a:rPr lang="en-US" smtClean="0"/>
              <a:t>03/03/2013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E94942-9E4F-014F-B7F4-669B3968571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C3A5034-978E-6242-B734-5ADEDA49A7AB}" type="datetimeFigureOut">
              <a:rPr lang="en-US" smtClean="0"/>
              <a:t>03/03/2013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E94942-9E4F-014F-B7F4-669B3968571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C3A5034-978E-6242-B734-5ADEDA49A7AB}" type="datetimeFigureOut">
              <a:rPr lang="en-US" smtClean="0"/>
              <a:t>03/03/2013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E94942-9E4F-014F-B7F4-669B3968571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p>
            <a:fld id="{7C3A5034-978E-6242-B734-5ADEDA49A7AB}" type="datetimeFigureOut">
              <a:rPr lang="en-US" smtClean="0"/>
              <a:t>03/03/2013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E94942-9E4F-014F-B7F4-669B3968571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GB" smtClean="0"/>
              <a:t>Click to edit Master text styles</a:t>
            </a:r>
          </a:p>
        </p:txBody>
      </p:sp>
      <p:sp>
        <p:nvSpPr>
          <p:cNvPr id="4" name="Date Placeholder 3"/>
          <p:cNvSpPr>
            <a:spLocks noGrp="1"/>
          </p:cNvSpPr>
          <p:nvPr>
            <p:ph type="dt" sz="half" idx="10"/>
          </p:nvPr>
        </p:nvSpPr>
        <p:spPr/>
        <p:txBody>
          <a:bodyPr/>
          <a:lstStyle/>
          <a:p>
            <a:fld id="{7C3A5034-978E-6242-B734-5ADEDA49A7AB}" type="datetimeFigureOut">
              <a:rPr lang="en-US" smtClean="0"/>
              <a:t>03/03/2013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E94942-9E4F-014F-B7F4-669B3968571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Date Placeholder 4"/>
          <p:cNvSpPr>
            <a:spLocks noGrp="1"/>
          </p:cNvSpPr>
          <p:nvPr>
            <p:ph type="dt" sz="half" idx="10"/>
          </p:nvPr>
        </p:nvSpPr>
        <p:spPr/>
        <p:txBody>
          <a:bodyPr/>
          <a:lstStyle/>
          <a:p>
            <a:fld id="{7C3A5034-978E-6242-B734-5ADEDA49A7AB}" type="datetimeFigureOut">
              <a:rPr lang="en-US" smtClean="0"/>
              <a:t>03/03/2013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E94942-9E4F-014F-B7F4-669B39685711}" type="slidenum">
              <a:rPr lang="en-US" smtClean="0"/>
              <a:t>‹#›</a:t>
            </a:fld>
            <a:endParaRPr lang="en-US"/>
          </a:p>
        </p:txBody>
      </p:sp>
      <p:sp>
        <p:nvSpPr>
          <p:cNvPr id="8" name="Title 7"/>
          <p:cNvSpPr>
            <a:spLocks noGrp="1"/>
          </p:cNvSpPr>
          <p:nvPr>
            <p:ph type="title"/>
          </p:nvPr>
        </p:nvSpPr>
        <p:spPr/>
        <p:txBody>
          <a:bodyPr/>
          <a:lstStyle/>
          <a:p>
            <a:r>
              <a:rPr lang="en-GB"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GB"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GB"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Date Placeholder 6"/>
          <p:cNvSpPr>
            <a:spLocks noGrp="1"/>
          </p:cNvSpPr>
          <p:nvPr>
            <p:ph type="dt" sz="half" idx="10"/>
          </p:nvPr>
        </p:nvSpPr>
        <p:spPr/>
        <p:txBody>
          <a:bodyPr/>
          <a:lstStyle/>
          <a:p>
            <a:fld id="{7C3A5034-978E-6242-B734-5ADEDA49A7AB}" type="datetimeFigureOut">
              <a:rPr lang="en-US" smtClean="0"/>
              <a:t>03/03/2013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E94942-9E4F-014F-B7F4-669B3968571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7C3A5034-978E-6242-B734-5ADEDA49A7AB}" type="datetimeFigureOut">
              <a:rPr lang="en-US" smtClean="0"/>
              <a:t>03/03/2013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E94942-9E4F-014F-B7F4-669B3968571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3A5034-978E-6242-B734-5ADEDA49A7AB}" type="datetimeFigureOut">
              <a:rPr lang="en-US" smtClean="0"/>
              <a:t>03/03/2013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E94942-9E4F-014F-B7F4-669B3968571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GB" smtClean="0"/>
              <a:t>Click to edit Master text styles</a:t>
            </a:r>
          </a:p>
        </p:txBody>
      </p:sp>
      <p:sp>
        <p:nvSpPr>
          <p:cNvPr id="5" name="Date Placeholder 4"/>
          <p:cNvSpPr>
            <a:spLocks noGrp="1"/>
          </p:cNvSpPr>
          <p:nvPr>
            <p:ph type="dt" sz="half" idx="10"/>
          </p:nvPr>
        </p:nvSpPr>
        <p:spPr/>
        <p:txBody>
          <a:bodyPr/>
          <a:lstStyle/>
          <a:p>
            <a:fld id="{7C3A5034-978E-6242-B734-5ADEDA49A7AB}" type="datetimeFigureOut">
              <a:rPr lang="en-US" smtClean="0"/>
              <a:t>03/03/2013</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05E94942-9E4F-014F-B7F4-669B3968571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GB" smtClean="0"/>
              <a:t>Drag picture to placeholder or click icon to add</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GB"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C3A5034-978E-6242-B734-5ADEDA49A7AB}" type="datetimeFigureOut">
              <a:rPr lang="en-US" smtClean="0"/>
              <a:t>03/03/2013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E94942-9E4F-014F-B7F4-669B3968571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GB"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7C3A5034-978E-6242-B734-5ADEDA49A7AB}" type="datetimeFigureOut">
              <a:rPr lang="en-US" smtClean="0"/>
              <a:t>03/03/2013</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05E94942-9E4F-014F-B7F4-669B3968571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6.JPG"/><Relationship Id="rId5"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Afl</a:t>
            </a:r>
            <a:r>
              <a:rPr lang="en-US" dirty="0" smtClean="0"/>
              <a:t> Strategy</a:t>
            </a:r>
            <a:endParaRPr lang="en-US" dirty="0"/>
          </a:p>
        </p:txBody>
      </p:sp>
      <p:sp>
        <p:nvSpPr>
          <p:cNvPr id="3" name="Subtitle 2"/>
          <p:cNvSpPr>
            <a:spLocks noGrp="1"/>
          </p:cNvSpPr>
          <p:nvPr>
            <p:ph type="subTitle" idx="1"/>
          </p:nvPr>
        </p:nvSpPr>
        <p:spPr/>
        <p:txBody>
          <a:bodyPr/>
          <a:lstStyle/>
          <a:p>
            <a:r>
              <a:rPr lang="en-US" dirty="0" smtClean="0"/>
              <a:t>Using </a:t>
            </a:r>
            <a:r>
              <a:rPr lang="en-US" dirty="0" smtClean="0">
                <a:solidFill>
                  <a:srgbClr val="FF0000"/>
                </a:solidFill>
              </a:rPr>
              <a:t>level ladders</a:t>
            </a:r>
            <a:r>
              <a:rPr lang="en-US" dirty="0" smtClean="0"/>
              <a:t> for peer/self assessment</a:t>
            </a:r>
            <a:endParaRPr lang="en-US" dirty="0"/>
          </a:p>
        </p:txBody>
      </p:sp>
      <p:pic>
        <p:nvPicPr>
          <p:cNvPr id="4" name="Picture 3" descr="IMG_543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1568" y="3114147"/>
            <a:ext cx="5012432" cy="3743854"/>
          </a:xfrm>
          <a:prstGeom prst="rect">
            <a:avLst/>
          </a:prstGeom>
        </p:spPr>
      </p:pic>
    </p:spTree>
    <p:extLst>
      <p:ext uri="{BB962C8B-B14F-4D97-AF65-F5344CB8AC3E}">
        <p14:creationId xmlns:p14="http://schemas.microsoft.com/office/powerpoint/2010/main" val="3793598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447" y="73641"/>
            <a:ext cx="7520940" cy="548640"/>
          </a:xfrm>
        </p:spPr>
        <p:txBody>
          <a:bodyPr/>
          <a:lstStyle/>
          <a:p>
            <a:r>
              <a:rPr lang="en-US" dirty="0" smtClean="0"/>
              <a:t>The CLASS</a:t>
            </a:r>
            <a:endParaRPr lang="en-US" dirty="0"/>
          </a:p>
        </p:txBody>
      </p:sp>
      <p:sp>
        <p:nvSpPr>
          <p:cNvPr id="3" name="Content Placeholder 2"/>
          <p:cNvSpPr>
            <a:spLocks noGrp="1"/>
          </p:cNvSpPr>
          <p:nvPr>
            <p:ph idx="1"/>
          </p:nvPr>
        </p:nvSpPr>
        <p:spPr>
          <a:xfrm>
            <a:off x="590447" y="760747"/>
            <a:ext cx="7520940" cy="3579849"/>
          </a:xfrm>
        </p:spPr>
        <p:txBody>
          <a:bodyPr>
            <a:noAutofit/>
          </a:bodyPr>
          <a:lstStyle/>
          <a:p>
            <a:r>
              <a:rPr lang="en-US" sz="1800" dirty="0" smtClean="0">
                <a:solidFill>
                  <a:srgbClr val="660066"/>
                </a:solidFill>
              </a:rPr>
              <a:t>Science - 7B5</a:t>
            </a:r>
          </a:p>
          <a:p>
            <a:endParaRPr lang="en-US" sz="1800" dirty="0"/>
          </a:p>
          <a:p>
            <a:r>
              <a:rPr lang="en-US" sz="1800" dirty="0" smtClean="0">
                <a:solidFill>
                  <a:srgbClr val="000090"/>
                </a:solidFill>
              </a:rPr>
              <a:t>I chose to conduct the project with my bottom set year 7 class. </a:t>
            </a:r>
          </a:p>
          <a:p>
            <a:endParaRPr lang="en-US" sz="1800" dirty="0">
              <a:solidFill>
                <a:srgbClr val="000090"/>
              </a:solidFill>
            </a:endParaRPr>
          </a:p>
          <a:p>
            <a:r>
              <a:rPr lang="en-US" sz="1800" dirty="0" smtClean="0">
                <a:solidFill>
                  <a:srgbClr val="000090"/>
                </a:solidFill>
              </a:rPr>
              <a:t>Pupils in the class are of very low ability and I had observed during the first term that students were </a:t>
            </a:r>
            <a:r>
              <a:rPr lang="en-US" sz="1800" dirty="0" smtClean="0">
                <a:solidFill>
                  <a:srgbClr val="FF0000"/>
                </a:solidFill>
              </a:rPr>
              <a:t>struggling to show progression</a:t>
            </a:r>
            <a:r>
              <a:rPr lang="en-US" sz="1800" dirty="0" smtClean="0">
                <a:solidFill>
                  <a:srgbClr val="000090"/>
                </a:solidFill>
              </a:rPr>
              <a:t> in their work and </a:t>
            </a:r>
            <a:r>
              <a:rPr lang="en-US" sz="1800" dirty="0">
                <a:solidFill>
                  <a:srgbClr val="000090"/>
                </a:solidFill>
              </a:rPr>
              <a:t>raise their </a:t>
            </a:r>
            <a:r>
              <a:rPr lang="en-US" sz="1800" dirty="0" smtClean="0">
                <a:solidFill>
                  <a:srgbClr val="000090"/>
                </a:solidFill>
              </a:rPr>
              <a:t>levels.</a:t>
            </a:r>
          </a:p>
          <a:p>
            <a:endParaRPr lang="en-US" sz="1800" dirty="0">
              <a:solidFill>
                <a:srgbClr val="000090"/>
              </a:solidFill>
            </a:endParaRPr>
          </a:p>
          <a:p>
            <a:r>
              <a:rPr lang="en-US" sz="1800" dirty="0" smtClean="0">
                <a:solidFill>
                  <a:srgbClr val="000090"/>
                </a:solidFill>
              </a:rPr>
              <a:t>I thought it would be interesting to observe the </a:t>
            </a:r>
            <a:r>
              <a:rPr lang="en-US" sz="1800" dirty="0" smtClean="0">
                <a:solidFill>
                  <a:srgbClr val="FF0000"/>
                </a:solidFill>
              </a:rPr>
              <a:t>impact of introducing a new self/peer assessment strategy </a:t>
            </a:r>
            <a:r>
              <a:rPr lang="en-US" sz="1800" dirty="0" smtClean="0">
                <a:solidFill>
                  <a:srgbClr val="000090"/>
                </a:solidFill>
              </a:rPr>
              <a:t>to the class, which would allow pupils to be more aware of their own levels and current achievement, allowing them to set targets for their own development.</a:t>
            </a:r>
            <a:endParaRPr lang="en-US" sz="1800" dirty="0">
              <a:solidFill>
                <a:srgbClr val="000090"/>
              </a:solidFill>
            </a:endParaRPr>
          </a:p>
        </p:txBody>
      </p:sp>
    </p:spTree>
    <p:extLst>
      <p:ext uri="{BB962C8B-B14F-4D97-AF65-F5344CB8AC3E}">
        <p14:creationId xmlns:p14="http://schemas.microsoft.com/office/powerpoint/2010/main" val="3799591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381" y="91440"/>
            <a:ext cx="7520940" cy="548640"/>
          </a:xfrm>
        </p:spPr>
        <p:txBody>
          <a:bodyPr/>
          <a:lstStyle/>
          <a:p>
            <a:r>
              <a:rPr lang="en-US" dirty="0" smtClean="0"/>
              <a:t>THE STRATEGY – LEVEL LADDERS</a:t>
            </a:r>
            <a:endParaRPr lang="en-US" dirty="0"/>
          </a:p>
        </p:txBody>
      </p:sp>
      <p:sp>
        <p:nvSpPr>
          <p:cNvPr id="3" name="Content Placeholder 2"/>
          <p:cNvSpPr>
            <a:spLocks noGrp="1"/>
          </p:cNvSpPr>
          <p:nvPr>
            <p:ph idx="1"/>
          </p:nvPr>
        </p:nvSpPr>
        <p:spPr>
          <a:xfrm>
            <a:off x="349272" y="677944"/>
            <a:ext cx="7994628" cy="3579849"/>
          </a:xfrm>
        </p:spPr>
        <p:txBody>
          <a:bodyPr>
            <a:normAutofit/>
          </a:bodyPr>
          <a:lstStyle/>
          <a:p>
            <a:pPr>
              <a:buAutoNum type="arabicParenR"/>
            </a:pPr>
            <a:r>
              <a:rPr lang="en-US" sz="1800" dirty="0" smtClean="0">
                <a:solidFill>
                  <a:srgbClr val="FF0000"/>
                </a:solidFill>
              </a:rPr>
              <a:t>Pupils are </a:t>
            </a:r>
            <a:r>
              <a:rPr lang="en-US" sz="1800" dirty="0">
                <a:solidFill>
                  <a:srgbClr val="FF0000"/>
                </a:solidFill>
              </a:rPr>
              <a:t>given a set of leveled objectives at the start of the </a:t>
            </a:r>
            <a:r>
              <a:rPr lang="en-US" sz="1800" dirty="0" smtClean="0">
                <a:solidFill>
                  <a:srgbClr val="FF0000"/>
                </a:solidFill>
              </a:rPr>
              <a:t>lesson</a:t>
            </a:r>
          </a:p>
          <a:p>
            <a:pPr>
              <a:buAutoNum type="arabicParenR"/>
            </a:pPr>
            <a:endParaRPr lang="en-US" sz="1800" dirty="0"/>
          </a:p>
          <a:p>
            <a:r>
              <a:rPr lang="en-US" sz="1800" dirty="0" smtClean="0">
                <a:solidFill>
                  <a:schemeClr val="accent2">
                    <a:lumMod val="75000"/>
                  </a:schemeClr>
                </a:solidFill>
              </a:rPr>
              <a:t>2) At the end of the lesson, as either </a:t>
            </a:r>
            <a:r>
              <a:rPr lang="en-US" sz="1800" dirty="0">
                <a:solidFill>
                  <a:schemeClr val="accent2">
                    <a:lumMod val="75000"/>
                  </a:schemeClr>
                </a:solidFill>
              </a:rPr>
              <a:t>self/peer </a:t>
            </a:r>
            <a:r>
              <a:rPr lang="en-US" sz="1800" dirty="0" smtClean="0">
                <a:solidFill>
                  <a:schemeClr val="accent2">
                    <a:lumMod val="75000"/>
                  </a:schemeClr>
                </a:solidFill>
              </a:rPr>
              <a:t>assessment, some time is given for pupils to firstly </a:t>
            </a:r>
            <a:r>
              <a:rPr lang="en-US" sz="1800" dirty="0">
                <a:solidFill>
                  <a:schemeClr val="accent2">
                    <a:lumMod val="75000"/>
                  </a:schemeClr>
                </a:solidFill>
              </a:rPr>
              <a:t>assess the level they have achieved during the lesson, using the ladder </a:t>
            </a:r>
            <a:r>
              <a:rPr lang="en-US" sz="1800" dirty="0" smtClean="0">
                <a:solidFill>
                  <a:schemeClr val="accent2">
                    <a:lumMod val="75000"/>
                  </a:schemeClr>
                </a:solidFill>
              </a:rPr>
              <a:t>to write a sentence stating the reasons why, or to tick off on the ladder what they are able to achieve</a:t>
            </a:r>
          </a:p>
          <a:p>
            <a:endParaRPr lang="en-US" sz="1800" dirty="0"/>
          </a:p>
          <a:p>
            <a:r>
              <a:rPr lang="en-US" sz="1800" dirty="0" smtClean="0">
                <a:solidFill>
                  <a:srgbClr val="008000"/>
                </a:solidFill>
              </a:rPr>
              <a:t>3) Pupils then use the level ladder to identify and write a sentence explaining exactly </a:t>
            </a:r>
            <a:r>
              <a:rPr lang="en-US" sz="1800" dirty="0">
                <a:solidFill>
                  <a:srgbClr val="008000"/>
                </a:solidFill>
              </a:rPr>
              <a:t>what they must do in order to </a:t>
            </a:r>
            <a:r>
              <a:rPr lang="en-US" sz="1800" dirty="0" smtClean="0">
                <a:solidFill>
                  <a:srgbClr val="008000"/>
                </a:solidFill>
              </a:rPr>
              <a:t>improve and progress</a:t>
            </a:r>
            <a:endParaRPr lang="en-US" sz="1800" dirty="0">
              <a:solidFill>
                <a:srgbClr val="008000"/>
              </a:solidFill>
            </a:endParaRPr>
          </a:p>
        </p:txBody>
      </p:sp>
      <p:pic>
        <p:nvPicPr>
          <p:cNvPr id="4" name="Picture 3"/>
          <p:cNvPicPr>
            <a:picLocks noChangeAspect="1"/>
          </p:cNvPicPr>
          <p:nvPr/>
        </p:nvPicPr>
        <p:blipFill>
          <a:blip r:embed="rId2"/>
          <a:stretch>
            <a:fillRect/>
          </a:stretch>
        </p:blipFill>
        <p:spPr>
          <a:xfrm>
            <a:off x="3155468" y="3706820"/>
            <a:ext cx="5662120" cy="3151180"/>
          </a:xfrm>
          <a:prstGeom prst="rect">
            <a:avLst/>
          </a:prstGeom>
        </p:spPr>
      </p:pic>
    </p:spTree>
    <p:extLst>
      <p:ext uri="{BB962C8B-B14F-4D97-AF65-F5344CB8AC3E}">
        <p14:creationId xmlns:p14="http://schemas.microsoft.com/office/powerpoint/2010/main" val="4004708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864"/>
            <a:ext cx="7520940" cy="548640"/>
          </a:xfrm>
        </p:spPr>
        <p:txBody>
          <a:bodyPr/>
          <a:lstStyle/>
          <a:p>
            <a:r>
              <a:rPr lang="en-US" sz="2600" dirty="0" smtClean="0">
                <a:solidFill>
                  <a:srgbClr val="3366FF"/>
                </a:solidFill>
              </a:rPr>
              <a:t>EXAMPLES of pupil work…</a:t>
            </a:r>
            <a:endParaRPr lang="en-US" sz="2600" dirty="0">
              <a:solidFill>
                <a:srgbClr val="3366FF"/>
              </a:solidFill>
            </a:endParaRPr>
          </a:p>
        </p:txBody>
      </p:sp>
      <p:pic>
        <p:nvPicPr>
          <p:cNvPr id="5" name="Picture 4" descr="IMG_542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1890" y="3559810"/>
            <a:ext cx="5066494" cy="3784233"/>
          </a:xfrm>
          <a:prstGeom prst="rect">
            <a:avLst/>
          </a:prstGeom>
        </p:spPr>
      </p:pic>
      <p:pic>
        <p:nvPicPr>
          <p:cNvPr id="6" name="Picture 5" descr="IMG_543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92" y="586504"/>
            <a:ext cx="4394975" cy="3282667"/>
          </a:xfrm>
          <a:prstGeom prst="rect">
            <a:avLst/>
          </a:prstGeom>
        </p:spPr>
      </p:pic>
      <p:pic>
        <p:nvPicPr>
          <p:cNvPr id="9" name="Picture 8" descr="IMG_543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8667" y="37864"/>
            <a:ext cx="4715333" cy="3521946"/>
          </a:xfrm>
          <a:prstGeom prst="rect">
            <a:avLst/>
          </a:prstGeom>
        </p:spPr>
      </p:pic>
      <p:pic>
        <p:nvPicPr>
          <p:cNvPr id="10" name="Picture 9" descr="IMG_5434.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559810"/>
            <a:ext cx="4394977" cy="3282668"/>
          </a:xfrm>
          <a:prstGeom prst="rect">
            <a:avLst/>
          </a:prstGeom>
        </p:spPr>
      </p:pic>
    </p:spTree>
    <p:extLst>
      <p:ext uri="{BB962C8B-B14F-4D97-AF65-F5344CB8AC3E}">
        <p14:creationId xmlns:p14="http://schemas.microsoft.com/office/powerpoint/2010/main" val="1836023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507" y="0"/>
            <a:ext cx="7520940" cy="548640"/>
          </a:xfrm>
        </p:spPr>
        <p:txBody>
          <a:bodyPr/>
          <a:lstStyle/>
          <a:p>
            <a:r>
              <a:rPr lang="en-US" dirty="0" smtClean="0"/>
              <a:t>Findings</a:t>
            </a:r>
            <a:endParaRPr lang="en-US" dirty="0"/>
          </a:p>
        </p:txBody>
      </p:sp>
      <p:sp>
        <p:nvSpPr>
          <p:cNvPr id="3" name="Content Placeholder 2"/>
          <p:cNvSpPr>
            <a:spLocks noGrp="1"/>
          </p:cNvSpPr>
          <p:nvPr>
            <p:ph idx="1"/>
          </p:nvPr>
        </p:nvSpPr>
        <p:spPr>
          <a:xfrm>
            <a:off x="304502" y="548640"/>
            <a:ext cx="8839498" cy="3579849"/>
          </a:xfrm>
        </p:spPr>
        <p:txBody>
          <a:bodyPr>
            <a:normAutofit/>
          </a:bodyPr>
          <a:lstStyle/>
          <a:p>
            <a:r>
              <a:rPr lang="en-US" sz="1800" dirty="0" smtClean="0">
                <a:solidFill>
                  <a:srgbClr val="FF0000"/>
                </a:solidFill>
              </a:rPr>
              <a:t>All pupils have benefited from the use of the strategy, explaining that it has allowed them to more easily visualise what they are trying to achieve. </a:t>
            </a:r>
            <a:endParaRPr lang="en-US" sz="1800" dirty="0" smtClean="0"/>
          </a:p>
          <a:p>
            <a:r>
              <a:rPr lang="en-US" sz="1800" dirty="0" smtClean="0">
                <a:solidFill>
                  <a:srgbClr val="0000FF"/>
                </a:solidFill>
              </a:rPr>
              <a:t>It has also provided students with instant and regular feedback of how they are progressing. </a:t>
            </a:r>
            <a:endParaRPr lang="en-US" sz="1800" dirty="0"/>
          </a:p>
          <a:p>
            <a:r>
              <a:rPr lang="en-US" sz="1800" dirty="0" smtClean="0">
                <a:solidFill>
                  <a:srgbClr val="008000"/>
                </a:solidFill>
              </a:rPr>
              <a:t>Furthermore, the strategy is developing the key skill of self assessment as pupils are now taking more responsibility for their own learning, and are provided with an awareness of how they can then extend their learning.</a:t>
            </a:r>
            <a:endParaRPr lang="en-US" sz="1800" dirty="0">
              <a:solidFill>
                <a:srgbClr val="008000"/>
              </a:solidFill>
            </a:endParaRPr>
          </a:p>
          <a:p>
            <a:r>
              <a:rPr lang="en-US" sz="1800" dirty="0" smtClean="0"/>
              <a:t>In addition, the number of pupils maintaining/progressing in their attainment levels since the implementation of the strategy supports the use in raising pupil attainment:</a:t>
            </a:r>
            <a:endParaRPr lang="en-US" sz="1800" dirty="0"/>
          </a:p>
        </p:txBody>
      </p:sp>
      <p:pic>
        <p:nvPicPr>
          <p:cNvPr id="5" name="Picture 4"/>
          <p:cNvPicPr>
            <a:picLocks noChangeAspect="1"/>
          </p:cNvPicPr>
          <p:nvPr/>
        </p:nvPicPr>
        <p:blipFill>
          <a:blip r:embed="rId2"/>
          <a:stretch>
            <a:fillRect/>
          </a:stretch>
        </p:blipFill>
        <p:spPr>
          <a:xfrm>
            <a:off x="930476" y="3541921"/>
            <a:ext cx="7565172" cy="3321652"/>
          </a:xfrm>
          <a:prstGeom prst="rect">
            <a:avLst/>
          </a:prstGeom>
        </p:spPr>
      </p:pic>
    </p:spTree>
    <p:extLst>
      <p:ext uri="{BB962C8B-B14F-4D97-AF65-F5344CB8AC3E}">
        <p14:creationId xmlns:p14="http://schemas.microsoft.com/office/powerpoint/2010/main" val="34707748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Angles.thmx</Template>
  <TotalTime>53</TotalTime>
  <Words>331</Words>
  <Application>Microsoft Macintosh PowerPoint</Application>
  <PresentationFormat>On-screen Show (4:3)</PresentationFormat>
  <Paragraphs>22</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Angles</vt:lpstr>
      <vt:lpstr>Afl Strategy</vt:lpstr>
      <vt:lpstr>The CLASS</vt:lpstr>
      <vt:lpstr>THE STRATEGY – LEVEL LADDERS</vt:lpstr>
      <vt:lpstr>EXAMPLES of pupil work…</vt:lpstr>
      <vt:lpstr>Findings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Afl Strategy</dc:title>
  <dc:creator>Thomas Tallis</dc:creator>
  <cp:lastModifiedBy>Thomas Tallis</cp:lastModifiedBy>
  <cp:revision>6</cp:revision>
  <dcterms:created xsi:type="dcterms:W3CDTF">2013-03-03T13:00:53Z</dcterms:created>
  <dcterms:modified xsi:type="dcterms:W3CDTF">2013-03-03T13:54:21Z</dcterms:modified>
</cp:coreProperties>
</file>